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65" r:id="rId4"/>
    <p:sldId id="258" r:id="rId5"/>
    <p:sldId id="260" r:id="rId6"/>
  </p:sldIdLst>
  <p:sldSz cx="12192000" cy="6858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  <a:latin typeface="Times New Roman"/>
                <a:cs typeface="Times New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40800" y="260351"/>
            <a:ext cx="2844800" cy="365125"/>
          </a:xfrm>
        </p:spPr>
        <p:txBody>
          <a:bodyPr/>
          <a:lstStyle>
            <a:lvl1pPr algn="r">
              <a:defRPr>
                <a:latin typeface="Times New Roman"/>
                <a:cs typeface="Times New Roman"/>
              </a:defRPr>
            </a:lvl1pPr>
          </a:lstStyle>
          <a:p>
            <a:fld id="{F419A362-CDB9-467E-94AE-0043068EE847}" type="datetimeFigureOut">
              <a:rPr lang="fi-FI" smtClean="0"/>
              <a:t>3.5.2018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637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12848" y="6356351"/>
            <a:ext cx="2844800" cy="365125"/>
          </a:xfrm>
        </p:spPr>
        <p:txBody>
          <a:bodyPr/>
          <a:lstStyle>
            <a:lvl1pPr algn="r">
              <a:defRPr>
                <a:latin typeface="Times New Roman"/>
                <a:cs typeface="Times New Roman"/>
              </a:defRPr>
            </a:lvl1pPr>
          </a:lstStyle>
          <a:p>
            <a:fld id="{F419A362-CDB9-467E-94AE-0043068EE847}" type="datetimeFigureOut">
              <a:rPr lang="fi-FI" smtClean="0"/>
              <a:t>3.5.2018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674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12848" y="6356351"/>
            <a:ext cx="2844800" cy="365125"/>
          </a:xfrm>
        </p:spPr>
        <p:txBody>
          <a:bodyPr/>
          <a:lstStyle>
            <a:lvl1pPr algn="r">
              <a:defRPr>
                <a:latin typeface="Times New Roman"/>
                <a:cs typeface="Times New Roman"/>
              </a:defRPr>
            </a:lvl1pPr>
          </a:lstStyle>
          <a:p>
            <a:fld id="{F419A362-CDB9-467E-94AE-0043068EE847}" type="datetimeFigureOut">
              <a:rPr lang="fi-FI" smtClean="0"/>
              <a:t>3.5.2018</a:t>
            </a:fld>
            <a:endParaRPr lang="fi-FI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16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1104" y="592667"/>
            <a:ext cx="10561824" cy="80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072" y="1510556"/>
            <a:ext cx="10553856" cy="4138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9A362-CDB9-467E-94AE-0043068EE847}" type="datetimeFigureOut">
              <a:rPr lang="fi-FI" smtClean="0"/>
              <a:t>3.5.2018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F61D-EB26-4D09-8A45-75DE925E8A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450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kern="1200" cap="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8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8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8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8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8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Ajanvaraus ja hoidonarvio 2018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Kokeilu 19.03. </a:t>
            </a:r>
            <a:r>
              <a:rPr lang="fi-FI"/>
              <a:t>– 22.06.2018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535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Etelä-karjalan</a:t>
            </a:r>
            <a:r>
              <a:rPr lang="fi-FI" dirty="0"/>
              <a:t> työkunto oy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1104" y="1804736"/>
            <a:ext cx="10561824" cy="3844137"/>
          </a:xfrm>
        </p:spPr>
        <p:txBody>
          <a:bodyPr>
            <a:normAutofit/>
          </a:bodyPr>
          <a:lstStyle/>
          <a:p>
            <a:r>
              <a:rPr lang="fi-FI" dirty="0"/>
              <a:t>Yritysasiakkaita 1200, asiakkaita 16 000</a:t>
            </a:r>
          </a:p>
          <a:p>
            <a:r>
              <a:rPr lang="fi-FI" dirty="0"/>
              <a:t>Lääkäreitä kolme kokopäiväistä, kuusi osa-aikaista ja iltavastaanottoa pitää noin 2 lääkäriä 2 x viikossa, 3-4 tuntia, kaksi lääkäriä toimenhoitovapaalla, työterveyshoitajia 26, työfysioterapeutteja 7, työterveyspsykologeja 4, bioanalyytikko 1 ja 2 hoitajaa, jotka voivat tarvittaessa tuurata, työterveysavustajia 2, sihteereitä 5</a:t>
            </a:r>
          </a:p>
          <a:p>
            <a:r>
              <a:rPr lang="fi-FI" dirty="0"/>
              <a:t>Sairausvastaanotto hoitajavetoista vähäisen lääkäriresurssin vuoksi</a:t>
            </a:r>
          </a:p>
          <a:p>
            <a:r>
              <a:rPr lang="fi-FI" dirty="0"/>
              <a:t>Asiakas voi varata ajan myös nettiajanvarauksesta (Vastaanotto-, terveystarkastus- tai puhelinajat hoitajalle ja puhelinajat lääkärille)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431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11104" y="592667"/>
            <a:ext cx="4883843" cy="809038"/>
          </a:xfrm>
        </p:spPr>
        <p:txBody>
          <a:bodyPr>
            <a:normAutofit/>
          </a:bodyPr>
          <a:lstStyle/>
          <a:p>
            <a:r>
              <a:rPr lang="fi-FI" dirty="0"/>
              <a:t>Lähtötilanne syksyllä 2017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1104" y="1564105"/>
            <a:ext cx="4883843" cy="4339389"/>
          </a:xfrm>
        </p:spPr>
        <p:txBody>
          <a:bodyPr>
            <a:normAutofit/>
          </a:bodyPr>
          <a:lstStyle/>
          <a:p>
            <a:r>
              <a:rPr lang="fi-FI" dirty="0"/>
              <a:t>Ajanvaraajat olivat turhautuneita kun aikoja ei ole, palaute: takaisinsoittoon reagointi liian hidasta takaisinsoiton asiavaihtoehdot (ajanvaraus, neuvonta ja työkyky) eivät ole selkeitä, soittopyyntöön reagoidaan liian hitaasti</a:t>
            </a:r>
          </a:p>
          <a:p>
            <a:r>
              <a:rPr lang="fi-FI" dirty="0"/>
              <a:t>Paljon sekavuutta ajanvarauksessa, sivupolkuja</a:t>
            </a:r>
          </a:p>
          <a:p>
            <a:r>
              <a:rPr lang="fi-FI" dirty="0"/>
              <a:t>Lääkärit eivät jaksa ”turhia käyntejä”</a:t>
            </a:r>
          </a:p>
          <a:p>
            <a:r>
              <a:rPr lang="fi-FI" dirty="0"/>
              <a:t>Yhteistyö ei toimi ajanvarauksen ja työterveyshoitajien kesken</a:t>
            </a:r>
          </a:p>
          <a:p>
            <a:endParaRPr lang="fi-FI" dirty="0"/>
          </a:p>
        </p:txBody>
      </p:sp>
      <p:sp>
        <p:nvSpPr>
          <p:cNvPr id="4" name="Otsikko 1"/>
          <p:cNvSpPr txBox="1">
            <a:spLocks/>
          </p:cNvSpPr>
          <p:nvPr/>
        </p:nvSpPr>
        <p:spPr>
          <a:xfrm>
            <a:off x="5991726" y="592667"/>
            <a:ext cx="5381201" cy="80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>
                <a:solidFill>
                  <a:srgbClr val="0070C0"/>
                </a:solidFill>
              </a:rPr>
              <a:t>Korjaavat toimenpiteet</a:t>
            </a: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5991726" y="1564105"/>
            <a:ext cx="5381202" cy="433938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8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8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8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8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8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Syksyllä 2017 kehityskeskustelut, joissa sihteereiden toimenkuvaa laajennettiin</a:t>
            </a:r>
          </a:p>
          <a:p>
            <a:r>
              <a:rPr lang="fi-FI" dirty="0"/>
              <a:t>Työterveyshoitajien koulutus hoidontarpeen arvioon</a:t>
            </a:r>
          </a:p>
          <a:p>
            <a:r>
              <a:rPr lang="fi-FI" dirty="0"/>
              <a:t>Yhteinen ruusut/risut, pelot/toiveet palsta, jonne jokainen ajanvaraaja/hoidontarpeenarvioija voi käydä kirjaamassa mietteitään</a:t>
            </a:r>
          </a:p>
          <a:p>
            <a:r>
              <a:rPr lang="fi-FI" dirty="0"/>
              <a:t>Kirjatuille kohdille tehtiin korjaavat toimenpiteet</a:t>
            </a:r>
          </a:p>
          <a:p>
            <a:r>
              <a:rPr lang="fi-FI" dirty="0"/>
              <a:t>Kokeilu aloitettiin ensin niin, että kaikki vastasivat aamulla puhelimeen (hoitajat ja sihteerit)</a:t>
            </a:r>
          </a:p>
          <a:p>
            <a:r>
              <a:rPr lang="fi-FI" dirty="0"/>
              <a:t>Yhteisessä palaverissa tehtiin päätöksiä ja sovittiin, että pysytään niissä (”ohituskaistat”)</a:t>
            </a:r>
          </a:p>
          <a:p>
            <a:r>
              <a:rPr lang="fi-FI" i="1" dirty="0">
                <a:solidFill>
                  <a:srgbClr val="FF0000"/>
                </a:solidFill>
              </a:rPr>
              <a:t>Kesän aikana tehdään puhelinlinjoissa muutoksia puhelinlinjavalintoihin</a:t>
            </a:r>
          </a:p>
        </p:txBody>
      </p:sp>
      <p:cxnSp>
        <p:nvCxnSpPr>
          <p:cNvPr id="7" name="Suora yhdysviiva 6"/>
          <p:cNvCxnSpPr/>
          <p:nvPr/>
        </p:nvCxnSpPr>
        <p:spPr>
          <a:xfrm flipH="1">
            <a:off x="5775158" y="866274"/>
            <a:ext cx="16042" cy="50372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372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Asiakkaan polku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Asiakas soittaa tai varaa ajan netistä</a:t>
            </a:r>
          </a:p>
          <a:p>
            <a:r>
              <a:rPr lang="fi-FI" u="sng" dirty="0"/>
              <a:t>Hoitaja</a:t>
            </a:r>
            <a:r>
              <a:rPr lang="fi-FI" dirty="0"/>
              <a:t> vastaa puheluun klo 8-10 ja tekee hoidontarpeen arvion</a:t>
            </a:r>
          </a:p>
          <a:p>
            <a:r>
              <a:rPr lang="fi-FI" dirty="0"/>
              <a:t>Hoitaja avaa asiakkaan kertomustekstin ja kirjaa asiakkaan tiedot</a:t>
            </a:r>
          </a:p>
          <a:p>
            <a:pPr lvl="1"/>
            <a:r>
              <a:rPr lang="fi-FI" dirty="0"/>
              <a:t>Jatkotoimenpiteet: hoitaja varaa ajan, ohjaa tarvittaessa muualle, reseptin uusinnat ym.</a:t>
            </a:r>
          </a:p>
          <a:p>
            <a:pPr lvl="1"/>
            <a:r>
              <a:rPr lang="fi-FI" dirty="0"/>
              <a:t>Mikäli vastannut hoitaja tekee esim. laboratoriolähetteen, hän huolehtii itse tulosten vastaamisesta asiakkaalle tai varaa soittoajan omalle työterveyshoitajalle</a:t>
            </a:r>
          </a:p>
          <a:p>
            <a:pPr lvl="1"/>
            <a:r>
              <a:rPr lang="fi-FI" dirty="0"/>
              <a:t>työterveyslääkärit KELA I, yleislääkäri ja iltavastaanotolle KELA II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738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palaveri 03.05.2018, Hoitajat KLO 8:00 – 10:00, ajanvaraajat 10:00 – 16:00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Hoitajan ohjaus </a:t>
            </a:r>
            <a:r>
              <a:rPr lang="fi-FI" dirty="0" err="1"/>
              <a:t>lab</a:t>
            </a:r>
            <a:r>
              <a:rPr lang="fi-FI" dirty="0"/>
              <a:t>., työfysioterapeutin vastaanotolle, </a:t>
            </a:r>
            <a:r>
              <a:rPr lang="fi-FI" dirty="0">
                <a:solidFill>
                  <a:srgbClr val="FF0000"/>
                </a:solidFill>
              </a:rPr>
              <a:t>tieto muutoksesta ei ole tavoittanut kaikkia asiakkaita.</a:t>
            </a:r>
            <a:r>
              <a:rPr lang="fi-FI" dirty="0"/>
              <a:t> </a:t>
            </a:r>
          </a:p>
          <a:p>
            <a:r>
              <a:rPr lang="fi-FI" dirty="0"/>
              <a:t>Ajanvarauksen vasteajat vuosina 2016 ja 2018 aikavälillä 19.03.-18.04. </a:t>
            </a:r>
          </a:p>
          <a:p>
            <a:pPr lvl="1">
              <a:buFontTx/>
              <a:buChar char="-"/>
            </a:pPr>
            <a:r>
              <a:rPr lang="fi-FI" dirty="0"/>
              <a:t>2016 alle 24 tuntia </a:t>
            </a:r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26 %</a:t>
            </a:r>
            <a:r>
              <a:rPr lang="fi-FI" dirty="0"/>
              <a:t>, 2018 21%, </a:t>
            </a:r>
          </a:p>
          <a:p>
            <a:pPr lvl="1">
              <a:buFontTx/>
              <a:buChar char="-"/>
            </a:pPr>
            <a:r>
              <a:rPr lang="fi-FI" dirty="0"/>
              <a:t>2016 yli 30 vrk </a:t>
            </a:r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6 %</a:t>
            </a:r>
            <a:r>
              <a:rPr lang="fi-FI" dirty="0"/>
              <a:t>, 2018 15 %. </a:t>
            </a:r>
          </a:p>
          <a:p>
            <a:pPr marL="0" indent="0">
              <a:buNone/>
            </a:pPr>
            <a:r>
              <a:rPr lang="fi-FI" dirty="0"/>
              <a:t>Asiakasmäärä n 5600 hlö -&gt; </a:t>
            </a:r>
            <a:r>
              <a:rPr lang="fi-FI" dirty="0">
                <a:solidFill>
                  <a:srgbClr val="FF0000"/>
                </a:solidFill>
              </a:rPr>
              <a:t>Asiakkaat on saatava nopeammin vastaanotolle. Aikoja työterveyshoitajalle ja työfysioterapeutille oltava enemmän.</a:t>
            </a:r>
            <a:endParaRPr lang="fi-FI" dirty="0"/>
          </a:p>
          <a:p>
            <a:pPr marL="0" indent="0">
              <a:buNone/>
            </a:pPr>
            <a:r>
              <a:rPr lang="fi-FI"/>
              <a:t>Maanantaisin </a:t>
            </a:r>
            <a:r>
              <a:rPr lang="fi-FI" dirty="0"/>
              <a:t>puhelimessa ruuhkaisinta (n. 340 puhelua), yli 80 % puheluista 8:00 - 9:30 välillä.</a:t>
            </a:r>
          </a:p>
          <a:p>
            <a:pPr marL="0" indent="0">
              <a:buNone/>
            </a:pPr>
            <a:r>
              <a:rPr lang="fi-FI" dirty="0"/>
              <a:t>-&gt; </a:t>
            </a:r>
            <a:r>
              <a:rPr lang="fi-FI" dirty="0">
                <a:solidFill>
                  <a:srgbClr val="FF0000"/>
                </a:solidFill>
              </a:rPr>
              <a:t>Vastaajia on oltava 6. Takaisinsoitot aloitettava heti. Aikoja </a:t>
            </a:r>
            <a:r>
              <a:rPr lang="fi-FI" dirty="0" err="1">
                <a:solidFill>
                  <a:srgbClr val="FF0000"/>
                </a:solidFill>
              </a:rPr>
              <a:t>tth</a:t>
            </a:r>
            <a:r>
              <a:rPr lang="fi-FI" dirty="0">
                <a:solidFill>
                  <a:srgbClr val="FF0000"/>
                </a:solidFill>
              </a:rPr>
              <a:t> ja </a:t>
            </a:r>
            <a:r>
              <a:rPr lang="fi-FI" dirty="0" err="1">
                <a:solidFill>
                  <a:srgbClr val="FF0000"/>
                </a:solidFill>
              </a:rPr>
              <a:t>tft</a:t>
            </a:r>
            <a:r>
              <a:rPr lang="fi-FI" dirty="0">
                <a:solidFill>
                  <a:srgbClr val="FF0000"/>
                </a:solidFill>
              </a:rPr>
              <a:t> oltava enemmän.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1311773"/>
      </p:ext>
    </p:extLst>
  </p:cSld>
  <p:clrMapOvr>
    <a:masterClrMapping/>
  </p:clrMapOvr>
</p:sld>
</file>

<file path=ppt/theme/theme1.xml><?xml version="1.0" encoding="utf-8"?>
<a:theme xmlns:a="http://schemas.openxmlformats.org/drawingml/2006/main" name="Te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ema1" id="{9570B0AB-CEB9-4C4F-9C9A-FE7436449E6C}" vid="{D0894F5C-4D7A-4BE2-A57E-38CA68B75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Teema1</Template>
  <TotalTime>167</TotalTime>
  <Words>390</Words>
  <Application>Microsoft Office PowerPoint</Application>
  <PresentationFormat>Laajakuva</PresentationFormat>
  <Paragraphs>38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Teema1</vt:lpstr>
      <vt:lpstr>Ajanvaraus ja hoidonarvio 2018</vt:lpstr>
      <vt:lpstr>Etelä-karjalan työkunto oy</vt:lpstr>
      <vt:lpstr>Lähtötilanne syksyllä 2017</vt:lpstr>
      <vt:lpstr>Asiakkaan polku</vt:lpstr>
      <vt:lpstr>palaveri 03.05.2018, Hoitajat KLO 8:00 – 10:00, ajanvaraajat 10:00 – 16:00 </vt:lpstr>
    </vt:vector>
  </TitlesOfParts>
  <Company>Saita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Olkkonen Eija</dc:creator>
  <cp:lastModifiedBy>Klas Winell</cp:lastModifiedBy>
  <cp:revision>14</cp:revision>
  <cp:lastPrinted>2018-05-03T07:19:13Z</cp:lastPrinted>
  <dcterms:created xsi:type="dcterms:W3CDTF">2018-05-03T04:05:27Z</dcterms:created>
  <dcterms:modified xsi:type="dcterms:W3CDTF">2018-05-03T11:53:36Z</dcterms:modified>
</cp:coreProperties>
</file>