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B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350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79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4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84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19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743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5982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896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617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914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749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4821-2021-4BE9-AF64-56F95EC5383C}" type="datetimeFigureOut">
              <a:rPr lang="fi-FI" smtClean="0"/>
              <a:t>7.5.2018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1C759-8E18-4B70-8978-2A41DC88E9A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56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3573016"/>
            <a:ext cx="7772400" cy="1152128"/>
          </a:xfrm>
        </p:spPr>
        <p:txBody>
          <a:bodyPr>
            <a:normAutofit fontScale="90000"/>
          </a:bodyPr>
          <a:lstStyle/>
          <a:p>
            <a:br>
              <a:rPr lang="fi-FI" b="1" dirty="0">
                <a:solidFill>
                  <a:srgbClr val="28BEC1"/>
                </a:solidFill>
                <a:latin typeface="Gotham" panose="02000504050000020004" pitchFamily="2" charset="0"/>
              </a:rPr>
            </a:br>
            <a:br>
              <a:rPr lang="fi-FI" b="1" dirty="0">
                <a:solidFill>
                  <a:srgbClr val="28BEC1"/>
                </a:solidFill>
                <a:latin typeface="Gotham" panose="02000504050000020004" pitchFamily="2" charset="0"/>
              </a:rPr>
            </a:br>
            <a:br>
              <a:rPr lang="fi-FI" b="1" dirty="0">
                <a:solidFill>
                  <a:srgbClr val="28BEC1"/>
                </a:solidFill>
                <a:latin typeface="Gotham" panose="02000504050000020004" pitchFamily="2" charset="0"/>
              </a:rPr>
            </a:br>
            <a:br>
              <a:rPr lang="fi-FI" b="1" dirty="0">
                <a:solidFill>
                  <a:srgbClr val="28BEC1"/>
                </a:solidFill>
                <a:latin typeface="Gotham" panose="02000504050000020004" pitchFamily="2" charset="0"/>
              </a:rPr>
            </a:br>
            <a:br>
              <a:rPr lang="fi-FI" b="1" dirty="0">
                <a:solidFill>
                  <a:srgbClr val="28BEC1"/>
                </a:solidFill>
                <a:latin typeface="Gotham" panose="02000504050000020004" pitchFamily="2" charset="0"/>
              </a:rPr>
            </a:br>
            <a:endParaRPr lang="fi-FI" b="1" dirty="0">
              <a:solidFill>
                <a:srgbClr val="28BEC1"/>
              </a:solidFill>
              <a:latin typeface="Gotham" panose="02000504050000020004" pitchFamily="2" charset="0"/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1872208"/>
          </a:xfrm>
        </p:spPr>
        <p:txBody>
          <a:bodyPr>
            <a:normAutofit/>
          </a:bodyPr>
          <a:lstStyle/>
          <a:p>
            <a:r>
              <a:rPr lang="fi-FI" sz="4800" dirty="0">
                <a:solidFill>
                  <a:srgbClr val="002060"/>
                </a:solidFill>
              </a:rPr>
              <a:t>Johdon katselmus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A3A0CE0-342C-4450-A86C-B4152A6C5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264" y="689590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8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013E0-6B01-4584-975D-2C08B942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Case Sotekeskus Uusikaupunki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0A4F16-497B-4AD8-A051-7631F799F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/>
          </a:p>
          <a:p>
            <a:r>
              <a:rPr lang="fi-FI" dirty="0"/>
              <a:t>Laadunparantaminen </a:t>
            </a:r>
            <a:r>
              <a:rPr lang="fi-FI" dirty="0" err="1"/>
              <a:t>step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step</a:t>
            </a:r>
            <a:endParaRPr lang="fi-FI" dirty="0"/>
          </a:p>
          <a:p>
            <a:r>
              <a:rPr lang="fi-FI" dirty="0"/>
              <a:t>2006  Prosessien kuvaaminen </a:t>
            </a:r>
          </a:p>
          <a:p>
            <a:r>
              <a:rPr lang="fi-FI" dirty="0"/>
              <a:t>Laatuavain </a:t>
            </a:r>
            <a:r>
              <a:rPr lang="fi-FI" dirty="0" err="1"/>
              <a:t>esim</a:t>
            </a:r>
            <a:r>
              <a:rPr lang="fi-FI" dirty="0"/>
              <a:t> työterveyshuollossa</a:t>
            </a:r>
          </a:p>
          <a:p>
            <a:r>
              <a:rPr lang="fi-FI" dirty="0"/>
              <a:t>Laatuverokostotoimintaan mukaan</a:t>
            </a:r>
          </a:p>
          <a:p>
            <a:r>
              <a:rPr lang="fi-FI" dirty="0"/>
              <a:t>2008 SHQS laatujärjestelmän käyttöönotto</a:t>
            </a:r>
          </a:p>
          <a:p>
            <a:r>
              <a:rPr lang="fi-FI" dirty="0"/>
              <a:t>2011 loppuvuonna 1. laatuauditointi</a:t>
            </a:r>
          </a:p>
          <a:p>
            <a:r>
              <a:rPr lang="fi-FI" dirty="0"/>
              <a:t>2017 IMS toimintajärjestelmä käyttöön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90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D7AFDA-5366-4053-8D33-0E0D08A1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Case Sotekeskus Uusikaupunki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B5ACC0-5FB2-4A7F-A8A7-9F135B6D6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7643192" cy="3888432"/>
          </a:xfrm>
        </p:spPr>
        <p:txBody>
          <a:bodyPr/>
          <a:lstStyle/>
          <a:p>
            <a:r>
              <a:rPr lang="fi-FI" dirty="0"/>
              <a:t>Johdon katselmukset 3 vuoden välein tulosyksiköihin</a:t>
            </a:r>
          </a:p>
          <a:p>
            <a:r>
              <a:rPr lang="fi-FI" dirty="0"/>
              <a:t>Johdon edustus : palvelukeskuksen johtaja, tulosalueen johtaja ja esim. johtava hoitaja</a:t>
            </a:r>
          </a:p>
          <a:p>
            <a:r>
              <a:rPr lang="fi-FI" dirty="0"/>
              <a:t>Laatupäällikkö kutsuu ja toimii sihteerinä</a:t>
            </a:r>
          </a:p>
          <a:p>
            <a:r>
              <a:rPr lang="fi-FI" dirty="0"/>
              <a:t>Tulosyksikkö valitsee omat edustajansa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F82732E-3AD7-4D5B-B6CE-86C1144FB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6278830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0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D7AFDA-5366-4053-8D33-0E0D08A19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Case Sotekeskus Uusikaupunki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EB5ACC0-5FB2-4A7F-A8A7-9F135B6D6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7643192" cy="3888432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Alun kaaoksesta päästy hyvin jäsenneltyyn vuoropuheluun. </a:t>
            </a:r>
          </a:p>
          <a:p>
            <a:r>
              <a:rPr lang="fi-FI" dirty="0"/>
              <a:t>Kentän arvostus johdon näkymiseen ja kiinnostukseen.</a:t>
            </a:r>
          </a:p>
          <a:p>
            <a:r>
              <a:rPr lang="fi-FI" dirty="0"/>
              <a:t>Yleisesti esiin nousevia asioita: resurssit, tilat, ICT, </a:t>
            </a:r>
          </a:p>
          <a:p>
            <a:r>
              <a:rPr lang="fi-FI" dirty="0"/>
              <a:t>Heikommin hahmottuvia: poikkeamat ja korjaavat toimenpiteet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F82732E-3AD7-4D5B-B6CE-86C1144FB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280" y="6278830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271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013E0-6B01-4584-975D-2C08B942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Tuloksellinen johdon katselmus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0A4F16-497B-4AD8-A051-7631F799F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oikein tehtynä erinomainen ja tehokas johtamisen työkalu</a:t>
            </a:r>
          </a:p>
          <a:p>
            <a:r>
              <a:rPr lang="fi-FI" dirty="0"/>
              <a:t>hyvin suunniteltu ja valmisteltu</a:t>
            </a:r>
          </a:p>
          <a:p>
            <a:r>
              <a:rPr lang="fi-FI" dirty="0"/>
              <a:t>Vastuuhenkilöiden alustukset/esittelyt</a:t>
            </a:r>
          </a:p>
          <a:p>
            <a:r>
              <a:rPr lang="fi-FI" dirty="0"/>
              <a:t>Analyysit ja johtopäätökset</a:t>
            </a:r>
          </a:p>
          <a:p>
            <a:r>
              <a:rPr lang="fi-FI" dirty="0"/>
              <a:t>Dokumentointi ( toimenpiteet, vastuut, aikataulut)</a:t>
            </a:r>
          </a:p>
          <a:p>
            <a:r>
              <a:rPr lang="fi-FI" dirty="0"/>
              <a:t>Raportointi ja seuranta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0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013E0-6B01-4584-975D-2C08B942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Tuloksellinen johdon katselmus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0A4F16-497B-4AD8-A051-7631F799F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Keskusteluun :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Johdon katselmukset osaksi muuta johtamista ?</a:t>
            </a:r>
          </a:p>
          <a:p>
            <a:pPr>
              <a:buFontTx/>
              <a:buChar char="-"/>
            </a:pPr>
            <a:r>
              <a:rPr lang="fi-FI" sz="2800" dirty="0"/>
              <a:t>Onko luonnollisia vuorovaikutusta kenttään?</a:t>
            </a:r>
          </a:p>
          <a:p>
            <a:pPr>
              <a:buFontTx/>
              <a:buChar char="-"/>
            </a:pPr>
            <a:r>
              <a:rPr lang="fi-FI" sz="2800" dirty="0"/>
              <a:t>Työpaikkaselvitykset?</a:t>
            </a:r>
          </a:p>
          <a:p>
            <a:pPr>
              <a:buFontTx/>
              <a:buChar char="-"/>
            </a:pPr>
            <a:r>
              <a:rPr lang="fi-FI" sz="2800" dirty="0"/>
              <a:t>Turvallisuuskävelyt?</a:t>
            </a:r>
          </a:p>
          <a:p>
            <a:pPr>
              <a:buFontTx/>
              <a:buChar char="-"/>
            </a:pPr>
            <a:r>
              <a:rPr lang="fi-FI" sz="2800" dirty="0"/>
              <a:t>Prosessikävelyt?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6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013E0-6B01-4584-975D-2C08B942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Johdon katselmus laatujärjestelmissä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0A4F16-497B-4AD8-A051-7631F799F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dirty="0"/>
              <a:t>Ylimmän johdon on katselmoitava organisaation laadunhallintajärjestelmä suunnitelluin väliajoin varmistaakseen, että se on edelleen soveltuva, tarkoituksenmukainen ja vaikuttava sekä yhdenmukainen organisaation strategian kanssa.  ( ISO 9001)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52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013E0-6B01-4584-975D-2C08B942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Johdon katselmus laatujärjestelmissä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0A4F16-497B-4AD8-A051-7631F799F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fi-FI" dirty="0"/>
              <a:t>Johto katselmoi sovitusti organisaation</a:t>
            </a:r>
          </a:p>
          <a:p>
            <a:pPr marL="0" indent="0">
              <a:buNone/>
            </a:pPr>
            <a:r>
              <a:rPr lang="fi-FI" dirty="0"/>
              <a:t>laadunhallintajärjestelmän ja käynnistää tarvittavat jatkotoimenpiteet. </a:t>
            </a:r>
          </a:p>
          <a:p>
            <a:pPr marL="0" indent="0">
              <a:buNone/>
            </a:pPr>
            <a:r>
              <a:rPr lang="fi-FI" dirty="0"/>
              <a:t>		 (</a:t>
            </a:r>
            <a:r>
              <a:rPr lang="fi-FI" dirty="0" err="1"/>
              <a:t>LabqualityOy</a:t>
            </a:r>
            <a:r>
              <a:rPr lang="fi-FI" dirty="0"/>
              <a:t>, 			</a:t>
            </a:r>
            <a:r>
              <a:rPr lang="fi-FI" dirty="0" err="1"/>
              <a:t>Qualification</a:t>
            </a:r>
            <a:r>
              <a:rPr lang="fi-FI" dirty="0"/>
              <a:t>, 2014 )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65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492D7C92-89E9-4416-8785-D0889D0EAE26}"/>
              </a:ext>
            </a:extLst>
          </p:cNvPr>
          <p:cNvSpPr/>
          <p:nvPr/>
        </p:nvSpPr>
        <p:spPr>
          <a:xfrm>
            <a:off x="611560" y="2204864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sz="2800" dirty="0"/>
          </a:p>
          <a:p>
            <a:r>
              <a:rPr lang="fi-FI" sz="2800" dirty="0"/>
              <a:t>Katselmuksissa hyödynnetään vähintään seuraavia tietoja: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strategisten tavoitteiden toteutuminen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palvelujen vaatimuksenmukaisuus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prosessien toimivuus ja suorituskyky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asiakas- ja sidosryhmätyytyväisyys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henkilöstötyytyväisyys ja työhyvinvointi</a:t>
            </a:r>
          </a:p>
        </p:txBody>
      </p:sp>
    </p:spTree>
    <p:extLst>
      <p:ext uri="{BB962C8B-B14F-4D97-AF65-F5344CB8AC3E}">
        <p14:creationId xmlns:p14="http://schemas.microsoft.com/office/powerpoint/2010/main" val="303305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9C2B4ED2-D0AA-4215-9842-229E1370BAD1}"/>
              </a:ext>
            </a:extLst>
          </p:cNvPr>
          <p:cNvSpPr/>
          <p:nvPr/>
        </p:nvSpPr>
        <p:spPr>
          <a:xfrm>
            <a:off x="467544" y="2924944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itsearviointien, sisäisten ja ulkoisten auditointien sekä aikaisempien johdonkatselmusten</a:t>
            </a:r>
          </a:p>
          <a:p>
            <a:r>
              <a:rPr lang="fi-FI" sz="2800" dirty="0"/>
              <a:t>      tulokset ja niiden johdosta tehdyt toimenpiteet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  viranomaistarkastusten tulokset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 poikkeamatiedot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 korjaavien ja ehkäisevien toimenpiteiden tilannetiedot sekä</a:t>
            </a:r>
          </a:p>
        </p:txBody>
      </p:sp>
    </p:spTree>
    <p:extLst>
      <p:ext uri="{BB962C8B-B14F-4D97-AF65-F5344CB8AC3E}">
        <p14:creationId xmlns:p14="http://schemas.microsoft.com/office/powerpoint/2010/main" val="3953016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86696531-0343-4FD5-B34B-CB297AE231B3}"/>
              </a:ext>
            </a:extLst>
          </p:cNvPr>
          <p:cNvSpPr/>
          <p:nvPr/>
        </p:nvSpPr>
        <p:spPr>
          <a:xfrm>
            <a:off x="611560" y="2413338"/>
            <a:ext cx="77768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/>
              <a:t>laadunhallintajärjestelmään vaikuttavat muutokset</a:t>
            </a:r>
          </a:p>
          <a:p>
            <a:endParaRPr lang="fi-FI" sz="2800" dirty="0"/>
          </a:p>
          <a:p>
            <a:r>
              <a:rPr lang="fi-FI" sz="2800" dirty="0"/>
              <a:t>Katselmuksista laaditaan muistio johtopäätöksineen ja toimenpidelistoineen.</a:t>
            </a:r>
          </a:p>
          <a:p>
            <a:endParaRPr lang="fi-FI" sz="2800" dirty="0"/>
          </a:p>
          <a:p>
            <a:r>
              <a:rPr lang="fi-FI" sz="2800" dirty="0"/>
              <a:t>Korjaavat ja ennaltaehkäisevät toimenpiteet tehdään ja raportoidaan sovitusti</a:t>
            </a:r>
          </a:p>
        </p:txBody>
      </p:sp>
    </p:spTree>
    <p:extLst>
      <p:ext uri="{BB962C8B-B14F-4D97-AF65-F5344CB8AC3E}">
        <p14:creationId xmlns:p14="http://schemas.microsoft.com/office/powerpoint/2010/main" val="4209899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013E0-6B01-4584-975D-2C08B9424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Johdon katselmusten toteuttaminen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0A4F16-497B-4AD8-A051-7631F799F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Määritykset ovat standardikohtaisesti sinänsä selkeitä, mutta syystä tai toisesta johdon katselmusta sovelletaan organisaatioissa  yllättävän monella, ja usein lähinnä muodollisella tavalla… 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036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AF20FF7D-14FF-47BB-ABFC-232405B54209}"/>
              </a:ext>
            </a:extLst>
          </p:cNvPr>
          <p:cNvSpPr/>
          <p:nvPr/>
        </p:nvSpPr>
        <p:spPr>
          <a:xfrm>
            <a:off x="755576" y="2690336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dirty="0"/>
              <a:t>Johdon katselmuksen suorittaa yrityksen johto, johtoryhmä tai sitä edustamaan valittu päätösvaltainen elin.</a:t>
            </a:r>
            <a:endParaRPr lang="fi-FI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336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B64E50E1-0D92-4FEC-B5FC-55800D76B7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6250517"/>
            <a:ext cx="1377815" cy="579170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779B4230-B576-4882-B590-945983E558D2}"/>
              </a:ext>
            </a:extLst>
          </p:cNvPr>
          <p:cNvSpPr/>
          <p:nvPr/>
        </p:nvSpPr>
        <p:spPr>
          <a:xfrm>
            <a:off x="827584" y="2690336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Erillinen johdon katselmus määräajoin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2800" dirty="0"/>
              <a:t>Osana muuta johdon työskentelyä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90933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310</Words>
  <Application>Microsoft Office PowerPoint</Application>
  <PresentationFormat>Näytössä katseltava diaesitys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8" baseType="lpstr">
      <vt:lpstr>Arial</vt:lpstr>
      <vt:lpstr>Calibri</vt:lpstr>
      <vt:lpstr>Gotham</vt:lpstr>
      <vt:lpstr>Office-teema</vt:lpstr>
      <vt:lpstr>     </vt:lpstr>
      <vt:lpstr>Johdon katselmus laatujärjestelmissä</vt:lpstr>
      <vt:lpstr>Johdon katselmus laatujärjestelmissä</vt:lpstr>
      <vt:lpstr>PowerPoint-esitys</vt:lpstr>
      <vt:lpstr>PowerPoint-esitys</vt:lpstr>
      <vt:lpstr>PowerPoint-esitys</vt:lpstr>
      <vt:lpstr>Johdon katselmusten toteuttaminen</vt:lpstr>
      <vt:lpstr>PowerPoint-esitys</vt:lpstr>
      <vt:lpstr>PowerPoint-esitys</vt:lpstr>
      <vt:lpstr>Case Sotekeskus Uusikaupunki</vt:lpstr>
      <vt:lpstr>Case Sotekeskus Uusikaupunki</vt:lpstr>
      <vt:lpstr>Case Sotekeskus Uusikaupunki</vt:lpstr>
      <vt:lpstr>Tuloksellinen johdon katselmus </vt:lpstr>
      <vt:lpstr>Tuloksellinen johdon katselmus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</dc:title>
  <dc:creator>Juha</dc:creator>
  <cp:lastModifiedBy>Klas Winell</cp:lastModifiedBy>
  <cp:revision>23</cp:revision>
  <dcterms:created xsi:type="dcterms:W3CDTF">2016-03-11T14:22:28Z</dcterms:created>
  <dcterms:modified xsi:type="dcterms:W3CDTF">2018-05-07T09:40:31Z</dcterms:modified>
</cp:coreProperties>
</file>